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70" r:id="rId10"/>
    <p:sldId id="263" r:id="rId11"/>
    <p:sldId id="272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7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75B89-9295-616B-9467-ABAA3F5AC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A239A0-36CF-6176-6D6C-E61DA9199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0C6FC9-ADD2-DB7F-9344-B218E7C3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6B272-F76D-733F-5450-EECA49BF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2BDC9E-D195-4D28-3143-999B993E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84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7B82B-E859-67AA-CD01-6B353453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30C6A4-8788-2E07-1DA6-241278810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2088E-08CD-2806-4FE1-2ED15DB5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BE579-437C-32F6-66DD-4AC7D9BF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454F6-235E-C943-32CE-2C0B8ECF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40BF2D-C479-B1AA-F24C-C6E834FCF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D3A103-3621-C552-D826-6858AA86C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AF04C-4E90-7A20-EDB5-146E8225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A5CFC-9097-7664-8742-50497069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F1C79-79F1-F526-0E3D-6E53150B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0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A9547-5067-659C-D6F3-A5655647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44ED0-A316-BD47-6367-1D3CA5F1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C1762-E45F-BD1A-8869-6F32E77F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8C176-CBA7-4881-00A3-34CF1470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58F82E-41BD-36BE-BD2B-6E9C1CB4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9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C7991-7FD8-91DD-B38B-CFB22BF9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7B748B-772D-A507-9815-A3A7A9C0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FAF4DA-4A1D-05DC-2E06-6C64E09C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5F453-737A-1849-21FC-F94A0437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78ED9-916B-FB4A-9E06-BD6FF6A0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7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B5386-59C5-8056-ECD8-889FED8D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0BD264-6F92-E2DC-B9BA-2D1F0709A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E21C7D-BC9C-1085-E5B1-7547E5E28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15E462-D3B0-4FF5-D2D4-17943988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AF5153-10D7-1EA0-DDE5-948E2728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B004FD-4075-B368-A5EA-9DE3D53C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8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D9CD-F514-B7D2-5F94-8A039724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73C8A5-374C-B070-CE0B-2E32FEF5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CA72D-8FE3-5BDB-70B8-EB032EA81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3E5DB4-94E6-B27C-BB94-15AF6621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D8DDE0-6341-FC0E-1734-F3967F8F7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17BEF5-1848-BD40-849E-55362871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D071BE-F679-79B0-514B-F73F38C8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ACF625-73FC-EF74-C463-6CFD8695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9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2C2AF-84E9-9C68-57BF-6ED0B7DC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1C5F93-9E3C-B89E-7836-34EF86C7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A58521-3226-2E1F-74B2-075995AB1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AD386E-8E17-D8C6-EE9C-52DC421C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B4DC48-069C-EC71-BA08-157B62B7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632942-CF41-2FEC-DEFD-16C3C3AC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65A4F-7FB8-EA4B-5B5F-382AF833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3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66899-0F66-4419-A2C1-3E51D12A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8C64D-1FCA-B71A-B84B-3C691BC9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CF5800-9F42-B565-BCBD-65AC402BF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CA14-77E0-A5A5-D357-A19D4669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9B69-D0CF-E9B0-2DC6-137FDEFD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81A463-636A-5886-592D-BD5215AE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DED6A-683B-386C-D2F7-DDFB00F9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88B3ED-9F4B-F19C-59E8-86EB44AFA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072596-7385-6124-C53B-0B91AC802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B76FD3-48F2-D391-810B-D7FB0982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D6F83-E920-4B7E-99A9-F686A0A3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0BF3B2-9911-54DA-A1E5-96107751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8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1B4433-5154-9107-F324-B4607740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F84CA-410F-523A-1EA1-7CBC02185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F77B9-BF80-BAB4-38EC-51BB265D7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A1425-89B0-4F53-9DEE-FCC429605D3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A8A57-C479-4172-4DBF-555E571C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388CE0-8D4D-E36A-58F6-9307FDD67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74FA-9E18-480A-BCA7-F3A8A0C09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6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CABF4-C446-5928-E915-24C50CC61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589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目标检测和</a:t>
            </a:r>
            <a:r>
              <a:rPr lang="en-US" altLang="zh-CN" sz="5400" dirty="0"/>
              <a:t>Yolo</a:t>
            </a:r>
            <a:r>
              <a:rPr lang="zh-CN" altLang="en-US" sz="5400" dirty="0"/>
              <a:t>介绍</a:t>
            </a:r>
            <a:br>
              <a:rPr lang="en-US" altLang="zh-CN" sz="5400" dirty="0"/>
            </a:br>
            <a:br>
              <a:rPr lang="en-US" altLang="zh-CN" sz="5400" dirty="0"/>
            </a:br>
            <a:r>
              <a:rPr lang="zh-CN" altLang="en-US" sz="2800" dirty="0"/>
              <a:t>谭家骏 </a:t>
            </a:r>
            <a:r>
              <a:rPr lang="en-US" altLang="zh-CN" sz="2800" dirty="0"/>
              <a:t>2023/2/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5135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YOLO </a:t>
            </a:r>
            <a:r>
              <a:rPr lang="zh-CN" altLang="en-US" sz="4000" dirty="0"/>
              <a:t>检测框架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7D441AF-7E6D-E8D0-26AF-D4C64B9202E9}"/>
              </a:ext>
            </a:extLst>
          </p:cNvPr>
          <p:cNvSpPr txBox="1"/>
          <p:nvPr/>
        </p:nvSpPr>
        <p:spPr>
          <a:xfrm>
            <a:off x="598921" y="1176020"/>
            <a:ext cx="3946395" cy="4914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基本特点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单阶段，推理速度快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You Only Look Once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Backbone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提取图像特征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使用大型数据集预训练参数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VGG</a:t>
            </a: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lang="en-US" altLang="zh-CN" sz="16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ResNet</a:t>
            </a: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lang="en-US" altLang="zh-CN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Darknet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Neck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整理图像特征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特征金字塔，多尺度融合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Head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定位和分类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根据特征直接预测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CBL+Conv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NMS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后处理抑制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筛选重复框、低置信框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IoU</a:t>
            </a:r>
            <a:r>
              <a:rPr lang="zh-CN" altLang="en-US" sz="16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、置信度</a:t>
            </a:r>
            <a:endParaRPr lang="en-US" altLang="zh-CN" sz="16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6BF81A-98E4-A3AA-3800-E239004E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39" y="1759799"/>
            <a:ext cx="7427421" cy="33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5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7C648-7C2A-875F-F733-819430B0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76" y="1432967"/>
            <a:ext cx="6258303" cy="399206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YOLO </a:t>
            </a:r>
            <a:r>
              <a:rPr lang="zh-CN" altLang="en-US" sz="4000" dirty="0"/>
              <a:t>检测框架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7D441AF-7E6D-E8D0-26AF-D4C64B9202E9}"/>
              </a:ext>
            </a:extLst>
          </p:cNvPr>
          <p:cNvSpPr txBox="1"/>
          <p:nvPr/>
        </p:nvSpPr>
        <p:spPr>
          <a:xfrm>
            <a:off x="598921" y="1176020"/>
            <a:ext cx="6561296" cy="480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输入图像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416x416x3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原始图像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Backbone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提取图像特征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多层特征图像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Neck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整理图像特征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网格划分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大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13x13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，中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26x26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，小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52x52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Head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定位和分类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每个网格预测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种框，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 x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大中小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=9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预测框输出维度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4 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xywh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+ 1 score + 80 one-hot= 85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(13 x 13 + 26 x 26 + 52 x 52) * 3 = 10467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个预测框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80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YOLOv5 </a:t>
            </a:r>
            <a:r>
              <a:rPr lang="zh-CN" altLang="en-US" sz="4000" dirty="0"/>
              <a:t>的应用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项目介绍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B07D72-FCB9-6812-56BC-1C88F948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81" y="1619433"/>
            <a:ext cx="3380958" cy="22388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5DE58E-9200-2A4D-0D50-3F9DCCCAA3E4}"/>
              </a:ext>
            </a:extLst>
          </p:cNvPr>
          <p:cNvSpPr txBox="1"/>
          <p:nvPr/>
        </p:nvSpPr>
        <p:spPr>
          <a:xfrm>
            <a:off x="679858" y="2136581"/>
            <a:ext cx="4370523" cy="3683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https://github.com/ultralytics/yolov5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作者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v1-v3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Joseph Redmon 2015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v5 Glenn 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Jocher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2020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功能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detect/train/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val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/export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特点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使用便捷，有相关文档说明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讨论度高，作者长期支持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框架稳定，从训练到导出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07B2F5-D903-F8F5-A8E2-B120C7D0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81" y="3917200"/>
            <a:ext cx="3380958" cy="1531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828A81-5EAA-AA5E-D2A9-EF1A77B8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339" y="1780173"/>
            <a:ext cx="3182920" cy="36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YOLOv5 </a:t>
            </a:r>
            <a:r>
              <a:rPr lang="zh-CN" altLang="en-US" sz="4000" dirty="0"/>
              <a:t>的应用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检测功能展示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5AD7BE-76AE-1011-707D-A74E8C461C24}"/>
              </a:ext>
            </a:extLst>
          </p:cNvPr>
          <p:cNvSpPr txBox="1"/>
          <p:nvPr/>
        </p:nvSpPr>
        <p:spPr>
          <a:xfrm>
            <a:off x="777107" y="2255521"/>
            <a:ext cx="4616041" cy="2911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detect.py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输入：图片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视频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视频流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文件夹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输出：标注图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文本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目标截图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特征图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val.py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输入：数据集，支持多种格式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输出：曲线图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混淆矩阵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样例图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Precision/Recall/Confidence/F1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C9B057-D129-7D69-E22D-536B6556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01" y="314757"/>
            <a:ext cx="2547435" cy="33965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8656C4-3459-B0FB-5D79-85F43E8C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09" y="3711337"/>
            <a:ext cx="5880817" cy="25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YOLOv5 </a:t>
            </a:r>
            <a:r>
              <a:rPr lang="zh-CN" altLang="en-US" sz="4000" dirty="0"/>
              <a:t>的应用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391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物料模型训练流程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05F1CF-582B-ED19-4430-3EB72FF5C3E1}"/>
              </a:ext>
            </a:extLst>
          </p:cNvPr>
          <p:cNvSpPr txBox="1"/>
          <p:nvPr/>
        </p:nvSpPr>
        <p:spPr>
          <a:xfrm>
            <a:off x="664812" y="2124293"/>
            <a:ext cx="5431188" cy="3991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自制数据集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视频素材收集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Labelme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标注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数据集整理，划分训练集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验证集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模型训练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训练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train.py + 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dataset.yaml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+ 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hyp.yaml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查看训练结果，日志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+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图表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导出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export.py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，将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.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pt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转换成 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.</a:t>
            </a: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onnx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后续跟进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猫头鹰平台查看模型效果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新数据集验证，训练一批准备一批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654D78-DFE5-4BFA-45B1-DE91C2EF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13" y="1349625"/>
            <a:ext cx="3913251" cy="1812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EBE3EC-0D21-1823-73DF-675C8440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84" y="4658390"/>
            <a:ext cx="6992321" cy="13413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124F01-6F88-FF99-4322-99B713E11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814" y="3357982"/>
            <a:ext cx="3913251" cy="10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6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YOLOv5 </a:t>
            </a:r>
            <a:r>
              <a:rPr lang="zh-CN" altLang="en-US" sz="4000" dirty="0"/>
              <a:t>的应用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后续的改进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C3747E-B130-6421-B66F-E4EF1A6AFDA8}"/>
              </a:ext>
            </a:extLst>
          </p:cNvPr>
          <p:cNvSpPr txBox="1"/>
          <p:nvPr/>
        </p:nvSpPr>
        <p:spPr>
          <a:xfrm>
            <a:off x="777107" y="2255521"/>
            <a:ext cx="4616041" cy="2988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遮罩检测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修改 </a:t>
            </a: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detect.py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屏蔽不需要的区域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目标跟踪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视频连续检测，加入物体运动信息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工具化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网盘实现素材管理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脚本实现半自动标注、训练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F164B9-1CB5-9F2B-C4E8-949F79D64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72" y="1176020"/>
            <a:ext cx="4030361" cy="22670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6D0D63-B3F7-E834-48E3-6223221B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941" y="3581527"/>
            <a:ext cx="2903621" cy="25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3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EA24470-2038-6770-CF9C-9535DE7B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910" y="1307229"/>
            <a:ext cx="3644180" cy="383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90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en-US" altLang="zh-CN" sz="39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目标检测的基本介绍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YOLO </a:t>
            </a:r>
            <a:r>
              <a:rPr lang="zh-CN" altLang="en-US" dirty="0"/>
              <a:t>检测框架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YOLOv5 </a:t>
            </a:r>
            <a:r>
              <a:rPr lang="zh-CN" altLang="en-US" dirty="0"/>
              <a:t>的应用</a:t>
            </a:r>
          </a:p>
        </p:txBody>
      </p:sp>
    </p:spTree>
    <p:extLst>
      <p:ext uri="{BB962C8B-B14F-4D97-AF65-F5344CB8AC3E}">
        <p14:creationId xmlns:p14="http://schemas.microsoft.com/office/powerpoint/2010/main" val="238046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图像理解的不同类型</a:t>
            </a:r>
            <a:endParaRPr lang="en-US" altLang="zh-CN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39D586-0F15-EBD6-36F3-A692728C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10" y="1748989"/>
            <a:ext cx="5485750" cy="33600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4C450A-5F1F-0204-8A77-A2E2D21EB1A0}"/>
              </a:ext>
            </a:extLst>
          </p:cNvPr>
          <p:cNvSpPr txBox="1"/>
          <p:nvPr/>
        </p:nvSpPr>
        <p:spPr>
          <a:xfrm>
            <a:off x="835092" y="2025452"/>
            <a:ext cx="4697028" cy="374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图像分类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图片级，判断图像类型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闸机人脸检测</a:t>
            </a:r>
            <a:r>
              <a:rPr lang="en-US" altLang="zh-CN" sz="1600" dirty="0"/>
              <a:t>/</a:t>
            </a:r>
            <a:r>
              <a:rPr lang="zh-CN" altLang="en-US" sz="1600" dirty="0"/>
              <a:t>水果分拣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目标检测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区域级，单个</a:t>
            </a:r>
            <a:r>
              <a:rPr lang="en-US" altLang="zh-CN" sz="1600" dirty="0"/>
              <a:t>/</a:t>
            </a:r>
            <a:r>
              <a:rPr lang="zh-CN" altLang="en-US" sz="1600" dirty="0"/>
              <a:t>多个目标类别</a:t>
            </a:r>
            <a:r>
              <a:rPr lang="en-US" altLang="zh-CN" sz="1600" dirty="0"/>
              <a:t>/</a:t>
            </a:r>
            <a:r>
              <a:rPr lang="zh-CN" altLang="en-US" sz="1600" dirty="0"/>
              <a:t>位置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行人识别</a:t>
            </a:r>
            <a:r>
              <a:rPr lang="en-US" altLang="zh-CN" sz="1600" dirty="0"/>
              <a:t>/</a:t>
            </a:r>
            <a:r>
              <a:rPr lang="zh-CN" altLang="en-US" sz="1600" dirty="0"/>
              <a:t>细胞计数</a:t>
            </a:r>
            <a:r>
              <a:rPr lang="en-US" altLang="zh-CN" sz="1600" dirty="0"/>
              <a:t>/</a:t>
            </a:r>
            <a:r>
              <a:rPr lang="zh-CN" altLang="en-US" sz="1600" dirty="0"/>
              <a:t>作物检测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图像分割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像素级，语义分割</a:t>
            </a:r>
            <a:r>
              <a:rPr lang="en-US" altLang="zh-CN" sz="1600" dirty="0"/>
              <a:t>/</a:t>
            </a:r>
            <a:r>
              <a:rPr lang="zh-CN" altLang="en-US" sz="1600" dirty="0"/>
              <a:t>实例分割</a:t>
            </a:r>
            <a:r>
              <a:rPr lang="en-US" altLang="zh-CN" sz="1600" dirty="0"/>
              <a:t>/</a:t>
            </a:r>
            <a:r>
              <a:rPr lang="zh-CN" altLang="en-US" sz="1600" dirty="0"/>
              <a:t>全景分割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病灶测量</a:t>
            </a:r>
            <a:r>
              <a:rPr lang="en-US" altLang="zh-CN" sz="1600" dirty="0"/>
              <a:t>/</a:t>
            </a:r>
            <a:r>
              <a:rPr lang="zh-CN" altLang="en-US" sz="1600" dirty="0"/>
              <a:t>智能驾驶</a:t>
            </a:r>
            <a:r>
              <a:rPr lang="en-US" altLang="zh-CN" sz="1600" dirty="0"/>
              <a:t>/</a:t>
            </a:r>
            <a:r>
              <a:rPr lang="zh-CN" altLang="en-US" sz="1600" dirty="0"/>
              <a:t>生物识别</a:t>
            </a:r>
            <a:endParaRPr lang="en-US" altLang="zh-CN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4064AC-84AE-D931-50D9-3C704731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97" y="1619866"/>
            <a:ext cx="5661660" cy="40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7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目标检测的任务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D6D9FA-9CAF-1F6C-7BA0-5856199C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81" y="1349625"/>
            <a:ext cx="6858000" cy="457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AD5FC8-A5E9-6028-EFEA-31E9D04C855E}"/>
              </a:ext>
            </a:extLst>
          </p:cNvPr>
          <p:cNvSpPr txBox="1"/>
          <p:nvPr/>
        </p:nvSpPr>
        <p:spPr>
          <a:xfrm>
            <a:off x="845401" y="2307990"/>
            <a:ext cx="3416320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标注框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外接矩形，固定</a:t>
            </a:r>
            <a:r>
              <a:rPr lang="en-US" altLang="zh-CN" dirty="0"/>
              <a:t>/</a:t>
            </a:r>
            <a:r>
              <a:rPr lang="zh-CN" altLang="en-US" dirty="0"/>
              <a:t>不固定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物体类别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单类别</a:t>
            </a:r>
            <a:r>
              <a:rPr lang="en-US" altLang="zh-CN" dirty="0"/>
              <a:t>/</a:t>
            </a:r>
            <a:r>
              <a:rPr lang="zh-CN" altLang="en-US" dirty="0"/>
              <a:t>多类别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置信度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设置阈值</a:t>
            </a:r>
          </a:p>
        </p:txBody>
      </p:sp>
    </p:spTree>
    <p:extLst>
      <p:ext uri="{BB962C8B-B14F-4D97-AF65-F5344CB8AC3E}">
        <p14:creationId xmlns:p14="http://schemas.microsoft.com/office/powerpoint/2010/main" val="44180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3055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数字图像处理</a:t>
            </a:r>
            <a:endParaRPr lang="en-US" altLang="zh-CN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C780C6-6BA1-7465-DF9E-75DFD4840AAC}"/>
              </a:ext>
            </a:extLst>
          </p:cNvPr>
          <p:cNvSpPr txBox="1"/>
          <p:nvPr/>
        </p:nvSpPr>
        <p:spPr>
          <a:xfrm>
            <a:off x="595864" y="2579937"/>
            <a:ext cx="3274142" cy="169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图像 </a:t>
            </a: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= </a:t>
            </a: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像素矩阵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       = </a:t>
            </a: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三通道叠加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RGB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[255, 255, 255]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8E6CAFE-097E-BF04-51C8-63FD7B14B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42" y="1225244"/>
            <a:ext cx="7553194" cy="44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7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84048FD-9790-0DE7-8C80-564AC2C1F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00490"/>
            <a:ext cx="4257653" cy="4085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B91705-AC11-8CD7-289B-3F6A7DC1E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5" y="1191837"/>
            <a:ext cx="7162795" cy="43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1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3055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数字图像处理</a:t>
            </a:r>
            <a:endParaRPr lang="en-US" altLang="zh-CN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C780C6-6BA1-7465-DF9E-75DFD4840AAC}"/>
              </a:ext>
            </a:extLst>
          </p:cNvPr>
          <p:cNvSpPr txBox="1"/>
          <p:nvPr/>
        </p:nvSpPr>
        <p:spPr>
          <a:xfrm>
            <a:off x="632687" y="2503682"/>
            <a:ext cx="3962112" cy="268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图像滤波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3x3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窗口像素值加权和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</a:rPr>
              <a:t>模糊平滑：均值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滤波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边缘检测：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Sobel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算子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D6E8CC-EB3C-864E-EDFF-021775CE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29" y="1349625"/>
            <a:ext cx="6288608" cy="24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FFD396E-9E9A-891C-BC1F-48FC45CBF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27095"/>
            <a:ext cx="3429571" cy="20363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B4A7029-EDAB-0FBC-A3A7-7E2DF30A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242" y="1483558"/>
            <a:ext cx="4550361" cy="2227181"/>
          </a:xfrm>
          <a:prstGeom prst="rect">
            <a:avLst/>
          </a:prstGeom>
        </p:spPr>
      </p:pic>
      <p:pic>
        <p:nvPicPr>
          <p:cNvPr id="1025" name="图片 1024">
            <a:extLst>
              <a:ext uri="{FF2B5EF4-FFF2-40B4-BE49-F238E27FC236}">
                <a16:creationId xmlns:a16="http://schemas.microsoft.com/office/drawing/2014/main" id="{4F33BFA4-BFE0-8B7A-8A27-7F782F5A6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29" y="3915601"/>
            <a:ext cx="2655593" cy="2011336"/>
          </a:xfrm>
          <a:prstGeom prst="rect">
            <a:avLst/>
          </a:prstGeom>
        </p:spPr>
      </p:pic>
      <p:pic>
        <p:nvPicPr>
          <p:cNvPr id="1028" name="图片 1027">
            <a:extLst>
              <a:ext uri="{FF2B5EF4-FFF2-40B4-BE49-F238E27FC236}">
                <a16:creationId xmlns:a16="http://schemas.microsoft.com/office/drawing/2014/main" id="{BE421D61-BEEB-83EF-14AB-EB3B6453C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2" y="3915601"/>
            <a:ext cx="2655592" cy="20113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9154F9-183F-3110-5EF7-A7847C807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5" y="3468311"/>
            <a:ext cx="3457575" cy="7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8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目标检测算法：传统方法</a:t>
            </a:r>
            <a:endParaRPr lang="en-US" altLang="zh-CN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EB0A78-1858-3380-ED77-942B78F8FD92}"/>
              </a:ext>
            </a:extLst>
          </p:cNvPr>
          <p:cNvSpPr txBox="1"/>
          <p:nvPr/>
        </p:nvSpPr>
        <p:spPr>
          <a:xfrm>
            <a:off x="655992" y="2197802"/>
            <a:ext cx="4096983" cy="321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选择候选窗口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滑动窗口法，以一定步长扫描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提取区域特征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SIFT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：尺度不变特征变换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HOG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：方向梯度直方图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Color Names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：颜色空间特征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根据特征分类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SVM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AdaBoost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365B1F-8C69-955B-6011-BAF09328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61" y="1349625"/>
            <a:ext cx="4587177" cy="46611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D8B427-683B-6208-C9B7-DDDCE97A2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82" y="1241487"/>
            <a:ext cx="3757532" cy="15958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012615-EAFF-2203-ADF5-B6CFC4E58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66" y="2945429"/>
            <a:ext cx="2910965" cy="3255436"/>
          </a:xfrm>
          <a:prstGeom prst="rect">
            <a:avLst/>
          </a:prstGeom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F151F3CD-5CB1-AC6E-9420-44529BBA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87" y="3238119"/>
            <a:ext cx="7155273" cy="27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9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700D370-B79D-352C-C83F-71535F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3361"/>
            <a:ext cx="5334000" cy="6858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目标检测的基本介绍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3A93AD-A3B7-28C5-7A94-EFCFA3D6394F}"/>
              </a:ext>
            </a:extLst>
          </p:cNvPr>
          <p:cNvCxnSpPr/>
          <p:nvPr/>
        </p:nvCxnSpPr>
        <p:spPr>
          <a:xfrm>
            <a:off x="434340" y="1037590"/>
            <a:ext cx="1132332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8E68005-6007-F966-A046-9EB74FD86E50}"/>
              </a:ext>
            </a:extLst>
          </p:cNvPr>
          <p:cNvSpPr txBox="1"/>
          <p:nvPr/>
        </p:nvSpPr>
        <p:spPr>
          <a:xfrm>
            <a:off x="434340" y="1349625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目标检测算法：神经网络</a:t>
            </a:r>
            <a:endParaRPr lang="en-US" altLang="zh-CN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BA32FC-10DB-D692-B8B2-A14B7E7B6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19" y="1264624"/>
            <a:ext cx="6060341" cy="20867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777BAF-E243-9510-2419-C3B29948CE16}"/>
              </a:ext>
            </a:extLst>
          </p:cNvPr>
          <p:cNvSpPr txBox="1"/>
          <p:nvPr/>
        </p:nvSpPr>
        <p:spPr>
          <a:xfrm>
            <a:off x="657914" y="2336565"/>
            <a:ext cx="4725247" cy="306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两阶段模型 </a:t>
            </a: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RCNN</a:t>
            </a:r>
            <a:endParaRPr lang="en-US" altLang="zh-CN" sz="20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选择性搜索，按层次合并相邻区域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CNN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提取区域特征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 err="1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AlexNet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分类器预测类别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单阶段模型 </a:t>
            </a: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Yolo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图像分割成网格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每个网格提取特征后直接预测边框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特征提取网络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+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预测网络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AC7916-732E-AE5A-D019-D824F7F61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25" y="3578389"/>
            <a:ext cx="4124527" cy="26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7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649</Words>
  <Application>Microsoft Office PowerPoint</Application>
  <PresentationFormat>宽屏</PresentationFormat>
  <Paragraphs>129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黑体</vt:lpstr>
      <vt:lpstr>Arial</vt:lpstr>
      <vt:lpstr>Office 主题​​</vt:lpstr>
      <vt:lpstr>目标检测和Yolo介绍  谭家骏 2023/2/</vt:lpstr>
      <vt:lpstr>PowerPoint 演示文稿</vt:lpstr>
      <vt:lpstr>目标检测的基本介绍</vt:lpstr>
      <vt:lpstr>目标检测的基本介绍</vt:lpstr>
      <vt:lpstr>目标检测的基本介绍</vt:lpstr>
      <vt:lpstr>目标检测的基本介绍</vt:lpstr>
      <vt:lpstr>目标检测的基本介绍</vt:lpstr>
      <vt:lpstr>目标检测的基本介绍</vt:lpstr>
      <vt:lpstr>目标检测的基本介绍</vt:lpstr>
      <vt:lpstr>YOLO 检测框架</vt:lpstr>
      <vt:lpstr>YOLO 检测框架</vt:lpstr>
      <vt:lpstr>YOLOv5 的应用</vt:lpstr>
      <vt:lpstr>YOLOv5 的应用</vt:lpstr>
      <vt:lpstr>YOLOv5 的应用</vt:lpstr>
      <vt:lpstr>YOLOv5 的应用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目标检测和Yolo介绍  谭家骏 2023/2/14</dc:title>
  <dc:creator>Tan JJ</dc:creator>
  <cp:lastModifiedBy>Tan JJ</cp:lastModifiedBy>
  <cp:revision>272</cp:revision>
  <dcterms:created xsi:type="dcterms:W3CDTF">2023-02-14T03:58:58Z</dcterms:created>
  <dcterms:modified xsi:type="dcterms:W3CDTF">2023-02-22T08:25:23Z</dcterms:modified>
</cp:coreProperties>
</file>